
<file path=[Content_Types].xml><?xml version="1.0" encoding="utf-8"?>
<Types xmlns="http://schemas.openxmlformats.org/package/2006/content-types">
  <Default Extension="jpeg" ContentType="image/jpeg"/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496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61" y="5907506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9" y="0"/>
                </a:moveTo>
                <a:lnTo>
                  <a:pt x="0" y="1738312"/>
                </a:lnTo>
                <a:lnTo>
                  <a:pt x="1738249" y="3476621"/>
                </a:lnTo>
                <a:lnTo>
                  <a:pt x="2433001" y="2781896"/>
                </a:lnTo>
                <a:lnTo>
                  <a:pt x="2433001" y="694726"/>
                </a:lnTo>
                <a:lnTo>
                  <a:pt x="17382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5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4" y="1200564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8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28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3" y="0"/>
                </a:moveTo>
                <a:lnTo>
                  <a:pt x="0" y="2886046"/>
                </a:lnTo>
                <a:lnTo>
                  <a:pt x="501123" y="3386999"/>
                </a:lnTo>
                <a:lnTo>
                  <a:pt x="5271443" y="3386999"/>
                </a:lnTo>
                <a:lnTo>
                  <a:pt x="5772121" y="2886100"/>
                </a:lnTo>
                <a:lnTo>
                  <a:pt x="2887343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1" y="0"/>
                </a:moveTo>
                <a:lnTo>
                  <a:pt x="0" y="0"/>
                </a:lnTo>
                <a:lnTo>
                  <a:pt x="0" y="2234838"/>
                </a:lnTo>
                <a:lnTo>
                  <a:pt x="271011" y="2506014"/>
                </a:lnTo>
                <a:lnTo>
                  <a:pt x="2343949" y="434326"/>
                </a:lnTo>
                <a:lnTo>
                  <a:pt x="1909361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978" y="1715072"/>
            <a:ext cx="17528743" cy="1261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29414" y="3865435"/>
            <a:ext cx="10241871" cy="3782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4550" y="3168650"/>
            <a:ext cx="8685530" cy="3665854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 marR="5080">
              <a:lnSpc>
                <a:spcPts val="6830"/>
              </a:lnSpc>
              <a:spcBef>
                <a:spcPts val="1460"/>
              </a:spcBef>
            </a:pPr>
            <a:r>
              <a:rPr sz="6800" spc="225" dirty="0">
                <a:solidFill>
                  <a:srgbClr val="FFFFFF"/>
                </a:solidFill>
                <a:latin typeface="Cambria"/>
                <a:cs typeface="Cambria"/>
              </a:rPr>
              <a:t>Forecasting </a:t>
            </a:r>
            <a:r>
              <a:rPr sz="68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360" dirty="0">
                <a:solidFill>
                  <a:srgbClr val="FFFFFF"/>
                </a:solidFill>
                <a:latin typeface="Cambria"/>
                <a:cs typeface="Cambria"/>
              </a:rPr>
              <a:t>Household</a:t>
            </a:r>
            <a:r>
              <a:rPr sz="680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200" dirty="0">
                <a:solidFill>
                  <a:srgbClr val="FFFFFF"/>
                </a:solidFill>
                <a:latin typeface="Cambria"/>
                <a:cs typeface="Cambria"/>
              </a:rPr>
              <a:t>Electricity </a:t>
            </a:r>
            <a:r>
              <a:rPr sz="6800" spc="-14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434" dirty="0">
                <a:solidFill>
                  <a:srgbClr val="FFFFFF"/>
                </a:solidFill>
                <a:latin typeface="Cambria"/>
                <a:cs typeface="Cambria"/>
              </a:rPr>
              <a:t>Consumption </a:t>
            </a:r>
            <a:r>
              <a:rPr sz="6800" spc="195" dirty="0">
                <a:solidFill>
                  <a:srgbClr val="FFFFFF"/>
                </a:solidFill>
                <a:latin typeface="Cambria"/>
                <a:cs typeface="Cambria"/>
              </a:rPr>
              <a:t>with </a:t>
            </a:r>
            <a:r>
              <a:rPr sz="6800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355" dirty="0">
                <a:solidFill>
                  <a:srgbClr val="FFFFFF"/>
                </a:solidFill>
                <a:latin typeface="Cambria"/>
                <a:cs typeface="Cambria"/>
              </a:rPr>
              <a:t>Machine</a:t>
            </a:r>
            <a:r>
              <a:rPr sz="68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235" dirty="0">
                <a:solidFill>
                  <a:srgbClr val="FFFFFF"/>
                </a:solidFill>
                <a:latin typeface="Cambria"/>
                <a:cs typeface="Cambria"/>
              </a:rPr>
              <a:t>Learning</a:t>
            </a:r>
            <a:endParaRPr sz="6800" dirty="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09717" y="0"/>
              <a:ext cx="6478282" cy="7407414"/>
            </a:xfrm>
            <a:prstGeom prst="rect">
              <a:avLst/>
            </a:prstGeom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4D2F2174-E90C-57EA-C1E1-8D5ABD74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750" y="8144972"/>
            <a:ext cx="6478283" cy="615378"/>
          </a:xfrm>
        </p:spPr>
        <p:txBody>
          <a:bodyPr/>
          <a:lstStyle/>
          <a:p>
            <a:r>
              <a:rPr lang="en-US" dirty="0"/>
              <a:t>BY SENTHIL KUMARAN.M</a:t>
            </a:r>
            <a:endParaRPr lang="en-IN" dirty="0"/>
          </a:p>
        </p:txBody>
      </p:sp>
      <p:pic>
        <p:nvPicPr>
          <p:cNvPr id="11" name="In this presentation I 2">
            <a:hlinkClick r:id="" action="ppaction://media"/>
            <a:extLst>
              <a:ext uri="{FF2B5EF4-FFF2-40B4-BE49-F238E27FC236}">
                <a16:creationId xmlns:a16="http://schemas.microsoft.com/office/drawing/2014/main" id="{6C83944B-60E6-5F6B-E8FB-530F471AE3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079788" y="9159875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76"/>
    </mc:Choice>
    <mc:Fallback>
      <p:transition spd="slow" advTm="14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2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13" objId="11"/>
        <p14:stopEvt time="13753" objId="11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07"/>
                  </a:lnTo>
                  <a:lnTo>
                    <a:pt x="698124" y="3922062"/>
                  </a:lnTo>
                  <a:lnTo>
                    <a:pt x="5750845" y="3922062"/>
                  </a:lnTo>
                  <a:lnTo>
                    <a:pt x="6448424" y="3224201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60" y="1086637"/>
            <a:ext cx="704469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220" dirty="0"/>
              <a:t>Future</a:t>
            </a:r>
            <a:r>
              <a:rPr sz="6750" spc="145" dirty="0"/>
              <a:t> </a:t>
            </a:r>
            <a:r>
              <a:rPr sz="6750" spc="295" dirty="0"/>
              <a:t>Directions</a:t>
            </a:r>
            <a:endParaRPr sz="6750"/>
          </a:p>
        </p:txBody>
      </p:sp>
      <p:sp>
        <p:nvSpPr>
          <p:cNvPr id="10" name="object 10"/>
          <p:cNvSpPr txBox="1"/>
          <p:nvPr/>
        </p:nvSpPr>
        <p:spPr>
          <a:xfrm>
            <a:off x="8388350" y="3297830"/>
            <a:ext cx="6566534" cy="2921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future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lang="en-US" sz="2700" spc="40" dirty="0">
                <a:solidFill>
                  <a:srgbClr val="FFFFFF"/>
                </a:solidFill>
                <a:latin typeface="Trebuchet MS"/>
                <a:cs typeface="Trebuchet MS"/>
              </a:rPr>
              <a:t>forecasting household electricity consumption </a:t>
            </a:r>
            <a:r>
              <a:rPr sz="2700" spc="110" dirty="0"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lies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advanced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 machine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techniques,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integration </a:t>
            </a:r>
            <a:r>
              <a:rPr sz="2700" spc="-7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smart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grids,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emergence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predictive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analytics.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explore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potential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developments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their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implications.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_Looking towards the fut 1">
            <a:hlinkClick r:id="" action="ppaction://media"/>
            <a:extLst>
              <a:ext uri="{FF2B5EF4-FFF2-40B4-BE49-F238E27FC236}">
                <a16:creationId xmlns:a16="http://schemas.microsoft.com/office/drawing/2014/main" id="{42E4528D-FD23-15C7-DD0D-3EA55D9E14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46238" y="9310688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41"/>
    </mc:Choice>
    <mc:Fallback>
      <p:transition spd="slow" advTm="15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4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12"/>
        <p14:stopEvt time="14770" objId="1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613"/>
            <a:chOff x="0" y="4062768"/>
            <a:chExt cx="4617085" cy="6224613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495" y="3485132"/>
                  </a:lnTo>
                  <a:lnTo>
                    <a:pt x="4616551" y="3222974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01688" y="2190648"/>
            <a:ext cx="9019540" cy="7226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50" spc="150" dirty="0"/>
              <a:t>Ethical</a:t>
            </a:r>
            <a:r>
              <a:rPr sz="4550" spc="145" dirty="0"/>
              <a:t> </a:t>
            </a:r>
            <a:r>
              <a:rPr sz="4550" spc="235" dirty="0"/>
              <a:t>and</a:t>
            </a:r>
            <a:r>
              <a:rPr sz="4550" spc="150" dirty="0"/>
              <a:t> </a:t>
            </a:r>
            <a:r>
              <a:rPr sz="4550" spc="200" dirty="0"/>
              <a:t>Social</a:t>
            </a:r>
            <a:r>
              <a:rPr sz="4550" spc="145" dirty="0"/>
              <a:t> </a:t>
            </a:r>
            <a:r>
              <a:rPr sz="4550" spc="210" dirty="0"/>
              <a:t>Considerations</a:t>
            </a:r>
            <a:endParaRPr sz="4550"/>
          </a:p>
        </p:txBody>
      </p:sp>
      <p:sp>
        <p:nvSpPr>
          <p:cNvPr id="12" name="object 12"/>
          <p:cNvSpPr txBox="1"/>
          <p:nvPr/>
        </p:nvSpPr>
        <p:spPr>
          <a:xfrm>
            <a:off x="3056151" y="4133210"/>
            <a:ext cx="7003202" cy="2505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3705" algn="r">
              <a:lnSpc>
                <a:spcPct val="99900"/>
              </a:lnSpc>
              <a:spcBef>
                <a:spcPts val="100"/>
              </a:spcBef>
            </a:pP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7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Tahoma"/>
                <a:cs typeface="Tahoma"/>
              </a:rPr>
              <a:t>machine</a:t>
            </a:r>
            <a:r>
              <a:rPr sz="27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sz="27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technologies </a:t>
            </a:r>
            <a:r>
              <a:rPr sz="2700" spc="-8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ahoma"/>
                <a:cs typeface="Tahoma"/>
              </a:rPr>
              <a:t>advance, </a:t>
            </a:r>
            <a:r>
              <a:rPr sz="2700" spc="55" dirty="0">
                <a:solidFill>
                  <a:srgbClr val="FFFFFF"/>
                </a:solidFill>
                <a:latin typeface="Tahoma"/>
                <a:cs typeface="Tahoma"/>
              </a:rPr>
              <a:t>it 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essential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700" spc="110" dirty="0">
                <a:solidFill>
                  <a:srgbClr val="FFFFFF"/>
                </a:solidFill>
                <a:latin typeface="Tahoma"/>
                <a:cs typeface="Tahoma"/>
              </a:rPr>
              <a:t>consider </a:t>
            </a:r>
            <a:r>
              <a:rPr sz="2700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7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2700" spc="80" dirty="0">
                <a:solidFill>
                  <a:srgbClr val="FFFFFF"/>
                </a:solidFill>
                <a:latin typeface="Tahoma"/>
                <a:cs typeface="Tahoma"/>
              </a:rPr>
              <a:t>ethical </a:t>
            </a:r>
            <a:r>
              <a:rPr sz="2700" spc="1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7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2700" spc="80" dirty="0">
                <a:solidFill>
                  <a:srgbClr val="FFFFFF"/>
                </a:solidFill>
                <a:latin typeface="Tahoma"/>
                <a:cs typeface="Tahoma"/>
              </a:rPr>
              <a:t>social implications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2700" spc="-8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ahoma"/>
                <a:cs typeface="Tahoma"/>
              </a:rPr>
              <a:t>electricity 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consumption </a:t>
            </a:r>
            <a:r>
              <a:rPr sz="2700" spc="60" dirty="0">
                <a:solidFill>
                  <a:srgbClr val="FFFFFF"/>
                </a:solidFill>
                <a:latin typeface="Tahoma"/>
                <a:cs typeface="Tahoma"/>
              </a:rPr>
              <a:t>forecasting. </a:t>
            </a:r>
            <a:r>
              <a:rPr sz="2700" spc="-8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We will </a:t>
            </a:r>
            <a:r>
              <a:rPr sz="2700" spc="110" dirty="0">
                <a:solidFill>
                  <a:srgbClr val="FFFFFF"/>
                </a:solidFill>
                <a:latin typeface="Tahoma"/>
                <a:cs typeface="Tahoma"/>
              </a:rPr>
              <a:t>address 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privacy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concerns, 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 equity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energy </a:t>
            </a:r>
            <a:r>
              <a:rPr sz="2700" spc="45" dirty="0">
                <a:solidFill>
                  <a:srgbClr val="FFFFFF"/>
                </a:solidFill>
                <a:latin typeface="Tahoma"/>
                <a:cs typeface="Tahoma"/>
              </a:rPr>
              <a:t>access, </a:t>
            </a:r>
            <a:r>
              <a:rPr sz="2700" spc="13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700" spc="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ahoma"/>
                <a:cs typeface="Tahoma"/>
              </a:rPr>
              <a:t>environmental</a:t>
            </a:r>
            <a:r>
              <a:rPr sz="27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sustainability.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81931" y="307168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  <p:pic>
        <p:nvPicPr>
          <p:cNvPr id="15" name="Finally we must consider 1">
            <a:hlinkClick r:id="" action="ppaction://media"/>
            <a:extLst>
              <a:ext uri="{FF2B5EF4-FFF2-40B4-BE49-F238E27FC236}">
                <a16:creationId xmlns:a16="http://schemas.microsoft.com/office/drawing/2014/main" id="{CC9D44FD-54AB-D0CA-B6BB-4F8783A98B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62375" y="9132888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75"/>
    </mc:Choice>
    <mc:Fallback>
      <p:transition spd="slow" advTm="12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15"/>
        <p14:stopEvt time="12770" objId="15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83" y="0"/>
            <a:ext cx="3476625" cy="1929764"/>
            <a:chOff x="11371783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60" y="0"/>
                  </a:moveTo>
                  <a:lnTo>
                    <a:pt x="729140" y="0"/>
                  </a:lnTo>
                  <a:lnTo>
                    <a:pt x="0" y="729118"/>
                  </a:lnTo>
                  <a:lnTo>
                    <a:pt x="1203058" y="1929688"/>
                  </a:lnTo>
                  <a:lnTo>
                    <a:pt x="2941382" y="191427"/>
                  </a:lnTo>
                  <a:lnTo>
                    <a:pt x="274966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83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5"/>
                  </a:lnTo>
                  <a:lnTo>
                    <a:pt x="630288" y="824165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4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82" y="605548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9" y="6448424"/>
                  </a:lnTo>
                  <a:lnTo>
                    <a:pt x="4470196" y="3225468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32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9" y="0"/>
                </a:moveTo>
                <a:lnTo>
                  <a:pt x="2105120" y="0"/>
                </a:lnTo>
                <a:lnTo>
                  <a:pt x="0" y="2103512"/>
                </a:lnTo>
                <a:lnTo>
                  <a:pt x="3225419" y="5328982"/>
                </a:lnTo>
                <a:lnTo>
                  <a:pt x="5003722" y="3549320"/>
                </a:lnTo>
                <a:lnTo>
                  <a:pt x="5003722" y="658832"/>
                </a:lnTo>
                <a:lnTo>
                  <a:pt x="434487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68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53" y="0"/>
                </a:moveTo>
                <a:lnTo>
                  <a:pt x="0" y="0"/>
                </a:lnTo>
                <a:lnTo>
                  <a:pt x="2167328" y="2166479"/>
                </a:lnTo>
                <a:lnTo>
                  <a:pt x="433465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45887" y="3967098"/>
            <a:ext cx="1748040" cy="36308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30877" y="4500498"/>
            <a:ext cx="1672653" cy="466255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600"/>
              </a:lnSpc>
              <a:spcBef>
                <a:spcPts val="100"/>
              </a:spcBef>
            </a:pPr>
            <a:r>
              <a:rPr spc="-60" dirty="0"/>
              <a:t>In </a:t>
            </a:r>
            <a:r>
              <a:rPr spc="120" dirty="0"/>
              <a:t>conclusion, </a:t>
            </a:r>
            <a:r>
              <a:rPr spc="140" dirty="0"/>
              <a:t>the application </a:t>
            </a:r>
            <a:r>
              <a:rPr spc="145" dirty="0"/>
              <a:t>of </a:t>
            </a:r>
            <a:r>
              <a:rPr spc="165" dirty="0">
                <a:solidFill>
                  <a:srgbClr val="000000"/>
                </a:solidFill>
              </a:rPr>
              <a:t>machine </a:t>
            </a:r>
            <a:r>
              <a:rPr spc="170" dirty="0">
                <a:solidFill>
                  <a:srgbClr val="000000"/>
                </a:solidFill>
              </a:rPr>
              <a:t> </a:t>
            </a:r>
            <a:r>
              <a:rPr spc="120" dirty="0">
                <a:solidFill>
                  <a:srgbClr val="000000"/>
                </a:solidFill>
              </a:rPr>
              <a:t>learning </a:t>
            </a:r>
            <a:r>
              <a:rPr spc="145" dirty="0"/>
              <a:t>in </a:t>
            </a:r>
            <a:r>
              <a:rPr spc="110" dirty="0"/>
              <a:t>forecasting </a:t>
            </a:r>
            <a:r>
              <a:rPr spc="175" dirty="0"/>
              <a:t>household </a:t>
            </a:r>
            <a:r>
              <a:rPr spc="95" dirty="0"/>
              <a:t>electricity </a:t>
            </a:r>
            <a:r>
              <a:rPr spc="100" dirty="0"/>
              <a:t> </a:t>
            </a:r>
            <a:r>
              <a:rPr spc="180" dirty="0"/>
              <a:t>consumption </a:t>
            </a:r>
            <a:r>
              <a:rPr spc="165" dirty="0"/>
              <a:t>holds </a:t>
            </a:r>
            <a:r>
              <a:rPr spc="185" dirty="0"/>
              <a:t>immense </a:t>
            </a:r>
            <a:r>
              <a:rPr spc="140" dirty="0"/>
              <a:t>potential </a:t>
            </a:r>
            <a:r>
              <a:rPr spc="150" dirty="0"/>
              <a:t>for </a:t>
            </a:r>
            <a:r>
              <a:rPr spc="155" dirty="0"/>
              <a:t> </a:t>
            </a:r>
            <a:r>
              <a:rPr spc="140" dirty="0"/>
              <a:t>optimizing </a:t>
            </a:r>
            <a:r>
              <a:rPr spc="110" dirty="0"/>
              <a:t>energy </a:t>
            </a:r>
            <a:r>
              <a:rPr spc="105" dirty="0"/>
              <a:t>usage </a:t>
            </a:r>
            <a:r>
              <a:rPr spc="180" dirty="0"/>
              <a:t>and </a:t>
            </a:r>
            <a:r>
              <a:rPr spc="170" dirty="0"/>
              <a:t>promoting </a:t>
            </a:r>
            <a:r>
              <a:rPr spc="175" dirty="0"/>
              <a:t> </a:t>
            </a:r>
            <a:r>
              <a:rPr spc="100" dirty="0"/>
              <a:t>sustainability. </a:t>
            </a:r>
            <a:r>
              <a:rPr spc="80" dirty="0"/>
              <a:t>The </a:t>
            </a:r>
            <a:r>
              <a:rPr spc="114" dirty="0"/>
              <a:t>challenges </a:t>
            </a:r>
            <a:r>
              <a:rPr spc="180" dirty="0"/>
              <a:t>and </a:t>
            </a:r>
            <a:r>
              <a:rPr spc="160" dirty="0"/>
              <a:t>opportunities </a:t>
            </a:r>
            <a:r>
              <a:rPr spc="-1080" dirty="0"/>
              <a:t> </a:t>
            </a:r>
            <a:r>
              <a:rPr spc="145" dirty="0"/>
              <a:t>discussed</a:t>
            </a:r>
            <a:r>
              <a:rPr spc="-180" dirty="0"/>
              <a:t> </a:t>
            </a:r>
            <a:r>
              <a:rPr spc="120" dirty="0"/>
              <a:t>pave</a:t>
            </a:r>
            <a:r>
              <a:rPr spc="-180" dirty="0"/>
              <a:t> </a:t>
            </a:r>
            <a:r>
              <a:rPr spc="140" dirty="0"/>
              <a:t>the</a:t>
            </a:r>
            <a:r>
              <a:rPr spc="-180" dirty="0"/>
              <a:t> </a:t>
            </a:r>
            <a:r>
              <a:rPr spc="90" dirty="0"/>
              <a:t>way</a:t>
            </a:r>
            <a:r>
              <a:rPr spc="-180" dirty="0"/>
              <a:t> </a:t>
            </a:r>
            <a:r>
              <a:rPr spc="150" dirty="0"/>
              <a:t>for</a:t>
            </a:r>
            <a:r>
              <a:rPr spc="-185" dirty="0"/>
              <a:t> </a:t>
            </a:r>
            <a:r>
              <a:rPr spc="140" dirty="0"/>
              <a:t>future</a:t>
            </a:r>
            <a:r>
              <a:rPr spc="-180" dirty="0"/>
              <a:t> </a:t>
            </a:r>
            <a:r>
              <a:rPr spc="145" dirty="0"/>
              <a:t>advancements </a:t>
            </a:r>
            <a:r>
              <a:rPr spc="-1080" dirty="0"/>
              <a:t> </a:t>
            </a:r>
            <a:r>
              <a:rPr spc="145" dirty="0"/>
              <a:t>in</a:t>
            </a:r>
            <a:r>
              <a:rPr spc="-190" dirty="0"/>
              <a:t> </a:t>
            </a:r>
            <a:r>
              <a:rPr spc="120" dirty="0"/>
              <a:t>this</a:t>
            </a:r>
            <a:r>
              <a:rPr spc="-185" dirty="0"/>
              <a:t> </a:t>
            </a:r>
            <a:r>
              <a:rPr spc="105" dirty="0"/>
              <a:t>ﬁeld.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276260" y="1922767"/>
            <a:ext cx="504698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415" dirty="0"/>
              <a:t>Conclusion</a:t>
            </a:r>
            <a:endParaRPr sz="7500"/>
          </a:p>
        </p:txBody>
      </p:sp>
      <p:sp>
        <p:nvSpPr>
          <p:cNvPr id="15" name="object 15"/>
          <p:cNvSpPr/>
          <p:nvPr/>
        </p:nvSpPr>
        <p:spPr>
          <a:xfrm>
            <a:off x="7179474" y="3677386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In conclusion the applic 1">
            <a:hlinkClick r:id="" action="ppaction://media"/>
            <a:extLst>
              <a:ext uri="{FF2B5EF4-FFF2-40B4-BE49-F238E27FC236}">
                <a16:creationId xmlns:a16="http://schemas.microsoft.com/office/drawing/2014/main" id="{12C12242-3954-6913-2179-C5805E8900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367125" y="926941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70"/>
    </mc:Choice>
    <mc:Fallback>
      <p:transition spd="slow" advTm="15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16"/>
        <p14:stopEvt time="15189" objId="16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978150" y="3143664"/>
            <a:ext cx="10941095" cy="20210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50" spc="405" dirty="0"/>
              <a:t>Thank</a:t>
            </a:r>
            <a:r>
              <a:rPr lang="en-US" sz="13050" spc="405" dirty="0"/>
              <a:t> Y0U</a:t>
            </a:r>
            <a:r>
              <a:rPr sz="13050" spc="405" dirty="0"/>
              <a:t>!</a:t>
            </a:r>
            <a:endParaRPr sz="13050" dirty="0"/>
          </a:p>
        </p:txBody>
      </p:sp>
      <p:sp>
        <p:nvSpPr>
          <p:cNvPr id="17" name="object 17"/>
          <p:cNvSpPr/>
          <p:nvPr/>
        </p:nvSpPr>
        <p:spPr>
          <a:xfrm>
            <a:off x="2978150" y="5044918"/>
            <a:ext cx="8920227" cy="119812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5" y="0"/>
                </a:moveTo>
                <a:lnTo>
                  <a:pt x="0" y="0"/>
                </a:lnTo>
                <a:lnTo>
                  <a:pt x="0" y="95250"/>
                </a:lnTo>
                <a:lnTo>
                  <a:pt x="6029325" y="95250"/>
                </a:lnTo>
                <a:lnTo>
                  <a:pt x="60293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Thank you all for your at 1">
            <a:hlinkClick r:id="" action="ppaction://media"/>
            <a:extLst>
              <a:ext uri="{FF2B5EF4-FFF2-40B4-BE49-F238E27FC236}">
                <a16:creationId xmlns:a16="http://schemas.microsoft.com/office/drawing/2014/main" id="{8EA3B214-C651-BF74-0BEC-923010BAA2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46551" y="9210675"/>
            <a:ext cx="762000" cy="7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8"/>
    </mc:Choice>
    <mc:Fallback>
      <p:transition spd="slow" advTm="5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5" grpId="0"/>
    </p:bldLst>
  </p:timing>
  <p:extLst>
    <p:ext uri="{E180D4A7-C9FB-4DFB-919C-405C955672EB}">
      <p14:showEvtLst xmlns:p14="http://schemas.microsoft.com/office/powerpoint/2010/main">
        <p14:playEvt time="5" objId="18"/>
        <p14:stopEvt time="4855" objId="18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10209" y="2143023"/>
            <a:ext cx="511111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285" dirty="0"/>
              <a:t>Introduction</a:t>
            </a:r>
            <a:endParaRPr sz="6750" dirty="0"/>
          </a:p>
        </p:txBody>
      </p:sp>
      <p:sp>
        <p:nvSpPr>
          <p:cNvPr id="11" name="object 11"/>
          <p:cNvSpPr txBox="1"/>
          <p:nvPr/>
        </p:nvSpPr>
        <p:spPr>
          <a:xfrm>
            <a:off x="3511549" y="4116804"/>
            <a:ext cx="7580985" cy="249004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245745" algn="r">
              <a:lnSpc>
                <a:spcPct val="99300"/>
              </a:lnSpc>
              <a:spcBef>
                <a:spcPts val="120"/>
              </a:spcBef>
            </a:pP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presentation,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explore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i="1" dirty="0">
                <a:solidFill>
                  <a:srgbClr val="FFFFFF"/>
                </a:solidFill>
                <a:latin typeface="Trebuchet MS"/>
                <a:cs typeface="Trebuchet MS"/>
              </a:rPr>
              <a:t>forecasting </a:t>
            </a:r>
            <a:r>
              <a:rPr sz="2750" i="1" spc="80" dirty="0">
                <a:solidFill>
                  <a:srgbClr val="FFFFFF"/>
                </a:solidFill>
                <a:latin typeface="Trebuchet MS"/>
                <a:cs typeface="Trebuchet MS"/>
              </a:rPr>
              <a:t>household </a:t>
            </a:r>
            <a:r>
              <a:rPr sz="2750" i="1" spc="-75" dirty="0">
                <a:solidFill>
                  <a:srgbClr val="FFFFFF"/>
                </a:solidFill>
                <a:latin typeface="Trebuchet MS"/>
                <a:cs typeface="Trebuchet MS"/>
              </a:rPr>
              <a:t>electricity </a:t>
            </a:r>
            <a:r>
              <a:rPr sz="2750" i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i="1" spc="80" dirty="0">
                <a:solidFill>
                  <a:srgbClr val="FFFFFF"/>
                </a:solidFill>
                <a:latin typeface="Trebuchet MS"/>
                <a:cs typeface="Trebuchet MS"/>
              </a:rPr>
              <a:t>consumption</a:t>
            </a:r>
            <a:r>
              <a:rPr sz="2750" i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700" spc="85" dirty="0">
                <a:solidFill>
                  <a:srgbClr val="FFFFFF"/>
                </a:solidFill>
                <a:latin typeface="Trebuchet MS"/>
                <a:cs typeface="Trebuchet MS"/>
              </a:rPr>
              <a:t>Machine learning</a:t>
            </a:r>
            <a:r>
              <a:rPr sz="2700" spc="50" dirty="0">
                <a:latin typeface="Trebuchet MS"/>
                <a:cs typeface="Trebuchet MS"/>
              </a:rPr>
              <a:t> </a:t>
            </a:r>
            <a:r>
              <a:rPr sz="2700" spc="-795" dirty="0"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techniques.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discuss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challenges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opportunities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ﬁeld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potential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impact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7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endParaRPr sz="2700" dirty="0">
              <a:latin typeface="Trebuchet MS"/>
              <a:cs typeface="Trebuchet MS"/>
            </a:endParaRPr>
          </a:p>
          <a:p>
            <a:pPr marR="5715" algn="r">
              <a:lnSpc>
                <a:spcPts val="3225"/>
              </a:lnSpc>
            </a:pP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energy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management.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  <p:pic>
        <p:nvPicPr>
          <p:cNvPr id="15" name="As you know electricity 1">
            <a:hlinkClick r:id="" action="ppaction://media"/>
            <a:extLst>
              <a:ext uri="{FF2B5EF4-FFF2-40B4-BE49-F238E27FC236}">
                <a16:creationId xmlns:a16="http://schemas.microsoft.com/office/drawing/2014/main" id="{69E08301-62D4-34F2-5D96-3C7816ADFB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25813" y="9337675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72"/>
    </mc:Choice>
    <mc:Fallback>
      <p:transition spd="slow" advTm="20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9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15"/>
        <p14:stopEvt time="20416" objId="15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2" cy="10286997"/>
            <a:chOff x="5288" y="0"/>
            <a:chExt cx="18278472" cy="10286997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142980" marR="5080" algn="r">
              <a:lnSpc>
                <a:spcPts val="4850"/>
              </a:lnSpc>
              <a:spcBef>
                <a:spcPts val="125"/>
              </a:spcBef>
            </a:pPr>
            <a:r>
              <a:rPr spc="135" dirty="0"/>
              <a:t>Electricity</a:t>
            </a:r>
            <a:r>
              <a:rPr spc="-20" dirty="0"/>
              <a:t> </a:t>
            </a:r>
            <a:r>
              <a:rPr spc="285" dirty="0"/>
              <a:t>Consumption</a:t>
            </a:r>
          </a:p>
          <a:p>
            <a:pPr marL="11142980" marR="5080" algn="r">
              <a:lnSpc>
                <a:spcPts val="4850"/>
              </a:lnSpc>
            </a:pPr>
            <a:r>
              <a:rPr spc="145" dirty="0"/>
              <a:t>Trends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076049" y="4237230"/>
            <a:ext cx="5880735" cy="290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39850" algn="r">
              <a:lnSpc>
                <a:spcPct val="100000"/>
              </a:lnSpc>
              <a:spcBef>
                <a:spcPts val="100"/>
              </a:spcBef>
            </a:pP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Understanding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700" spc="80" dirty="0">
                <a:solidFill>
                  <a:srgbClr val="FFFFFF"/>
                </a:solidFill>
                <a:latin typeface="Trebuchet MS"/>
                <a:cs typeface="Trebuchet MS"/>
              </a:rPr>
              <a:t>trends</a:t>
            </a:r>
            <a:r>
              <a:rPr sz="2700" spc="-120" dirty="0"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700" spc="-7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household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electricity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consumption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crucial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accurate 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forecasting.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analyze the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seasonal,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daily,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hourly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variations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consumption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patterns,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implications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endParaRPr sz="2700" dirty="0">
              <a:latin typeface="Trebuchet MS"/>
              <a:cs typeface="Trebuchet MS"/>
            </a:endParaRPr>
          </a:p>
          <a:p>
            <a:pPr marR="7620" algn="r">
              <a:lnSpc>
                <a:spcPts val="3225"/>
              </a:lnSpc>
            </a:pP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predictive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modeling.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908659" y="316499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What is machine learning? Understanding ...">
            <a:extLst>
              <a:ext uri="{FF2B5EF4-FFF2-40B4-BE49-F238E27FC236}">
                <a16:creationId xmlns:a16="http://schemas.microsoft.com/office/drawing/2014/main" id="{C68C5D2F-0ADB-F249-C6E0-E0561F8E4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66" y="6332741"/>
            <a:ext cx="3647010" cy="361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We begin by understanding 1">
            <a:hlinkClick r:id="" action="ppaction://media"/>
            <a:extLst>
              <a:ext uri="{FF2B5EF4-FFF2-40B4-BE49-F238E27FC236}">
                <a16:creationId xmlns:a16="http://schemas.microsoft.com/office/drawing/2014/main" id="{20AC81B5-C180-BA91-9BEA-E0960A4539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371763" y="8994775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43"/>
    </mc:Choice>
    <mc:Fallback>
      <p:transition spd="slow" advTm="19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3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12"/>
        <p14:stopEvt time="18558" objId="1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6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5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3"/>
                  </a:lnTo>
                  <a:lnTo>
                    <a:pt x="0" y="1313909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3" y="1035240"/>
            <a:ext cx="5201285" cy="12617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980"/>
              </a:spcBef>
            </a:pPr>
            <a:r>
              <a:rPr spc="245" dirty="0"/>
              <a:t>Data</a:t>
            </a:r>
            <a:r>
              <a:rPr spc="140" dirty="0"/>
              <a:t> </a:t>
            </a:r>
            <a:r>
              <a:rPr spc="225" dirty="0"/>
              <a:t>Collection</a:t>
            </a:r>
            <a:r>
              <a:rPr spc="140" dirty="0"/>
              <a:t> </a:t>
            </a:r>
            <a:r>
              <a:rPr spc="225" dirty="0"/>
              <a:t>and </a:t>
            </a:r>
            <a:r>
              <a:rPr spc="-960" dirty="0"/>
              <a:t> </a:t>
            </a:r>
            <a:r>
              <a:rPr spc="155" dirty="0"/>
              <a:t>Preprocessing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578428" y="3695255"/>
            <a:ext cx="6881495" cy="2084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High-quality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data is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essential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training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accurate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models.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discuss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700" spc="5" dirty="0">
                <a:solidFill>
                  <a:srgbClr val="FFFFFF"/>
                </a:solidFill>
                <a:latin typeface="Trebuchet MS"/>
                <a:cs typeface="Trebuchet MS"/>
              </a:rPr>
              <a:t>collection</a:t>
            </a:r>
            <a:r>
              <a:rPr sz="2700" spc="-114" dirty="0"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700" spc="90" dirty="0">
                <a:solidFill>
                  <a:srgbClr val="FFFFFF"/>
                </a:solidFill>
                <a:latin typeface="Trebuchet MS"/>
                <a:cs typeface="Trebuchet MS"/>
              </a:rPr>
              <a:t>preprocessing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00" spc="-7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electricity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consumption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data,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including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engineering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outlier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detection.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447301" y="257101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To make accurate predicti 1">
            <a:hlinkClick r:id="" action="ppaction://media"/>
            <a:extLst>
              <a:ext uri="{FF2B5EF4-FFF2-40B4-BE49-F238E27FC236}">
                <a16:creationId xmlns:a16="http://schemas.microsoft.com/office/drawing/2014/main" id="{FA0E5CF6-B40A-7EE9-1C0C-FB1676EDEC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17950" y="865505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79"/>
    </mc:Choice>
    <mc:Fallback>
      <p:transition spd="slow" advTm="14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1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16"/>
        <p14:stopEvt time="14079" objId="16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07"/>
                  </a:lnTo>
                  <a:lnTo>
                    <a:pt x="698124" y="3922062"/>
                  </a:lnTo>
                  <a:lnTo>
                    <a:pt x="5750845" y="3922062"/>
                  </a:lnTo>
                  <a:lnTo>
                    <a:pt x="6448424" y="3224201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59" y="1086637"/>
            <a:ext cx="800671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185" dirty="0"/>
              <a:t>Feature </a:t>
            </a:r>
            <a:r>
              <a:rPr sz="6750" spc="225" dirty="0"/>
              <a:t>Engineering</a:t>
            </a:r>
            <a:endParaRPr sz="6750"/>
          </a:p>
        </p:txBody>
      </p:sp>
      <p:sp>
        <p:nvSpPr>
          <p:cNvPr id="9" name="object 9"/>
          <p:cNvSpPr txBox="1"/>
          <p:nvPr/>
        </p:nvSpPr>
        <p:spPr>
          <a:xfrm>
            <a:off x="8921750" y="3473450"/>
            <a:ext cx="6631940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Eﬀective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700" spc="25" dirty="0">
                <a:solidFill>
                  <a:srgbClr val="FFFFFF"/>
                </a:solidFill>
                <a:latin typeface="Trebuchet MS"/>
                <a:cs typeface="Trebuchet MS"/>
              </a:rPr>
              <a:t>feature engineering</a:t>
            </a:r>
            <a:r>
              <a:rPr sz="2700" spc="-120" dirty="0"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critical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capturing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complex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relationships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electricity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consumption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data.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explore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various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weather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conditions,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time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day,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appliance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usage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patterns.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ne of the key steps in t 1">
            <a:hlinkClick r:id="" action="ppaction://media"/>
            <a:extLst>
              <a:ext uri="{FF2B5EF4-FFF2-40B4-BE49-F238E27FC236}">
                <a16:creationId xmlns:a16="http://schemas.microsoft.com/office/drawing/2014/main" id="{3928A51D-BDCE-E4A2-D40E-F1FE287BEE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02025" y="9120188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72"/>
    </mc:Choice>
    <mc:Fallback>
      <p:transition spd="slow" advTm="15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" objId="11"/>
        <p14:stopEvt time="15172" objId="11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613"/>
            <a:chOff x="0" y="4062768"/>
            <a:chExt cx="4617085" cy="6224613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495" y="3485132"/>
                  </a:lnTo>
                  <a:lnTo>
                    <a:pt x="4616551" y="3222974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28179" y="2162073"/>
            <a:ext cx="8992870" cy="92836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900" spc="310" dirty="0"/>
              <a:t>Machine</a:t>
            </a:r>
            <a:r>
              <a:rPr sz="5900" spc="190" dirty="0"/>
              <a:t> </a:t>
            </a:r>
            <a:r>
              <a:rPr sz="5900" spc="204" dirty="0"/>
              <a:t>Learning</a:t>
            </a:r>
            <a:r>
              <a:rPr sz="5900" spc="190" dirty="0"/>
              <a:t> </a:t>
            </a:r>
            <a:r>
              <a:rPr sz="5900" spc="270" dirty="0"/>
              <a:t>Models</a:t>
            </a:r>
            <a:endParaRPr sz="5900"/>
          </a:p>
        </p:txBody>
      </p:sp>
      <p:sp>
        <p:nvSpPr>
          <p:cNvPr id="11" name="object 11"/>
          <p:cNvSpPr txBox="1"/>
          <p:nvPr/>
        </p:nvSpPr>
        <p:spPr>
          <a:xfrm>
            <a:off x="3727055" y="4148022"/>
            <a:ext cx="5910580" cy="3313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0979" algn="r">
              <a:lnSpc>
                <a:spcPct val="99900"/>
              </a:lnSpc>
              <a:spcBef>
                <a:spcPts val="100"/>
              </a:spcBef>
            </a:pP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delve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700" spc="85" dirty="0">
                <a:solidFill>
                  <a:srgbClr val="FFFFFF"/>
                </a:solidFill>
                <a:latin typeface="Trebuchet MS"/>
                <a:cs typeface="Trebuchet MS"/>
              </a:rPr>
              <a:t>machine learning </a:t>
            </a:r>
            <a:r>
              <a:rPr sz="2700" spc="50" dirty="0"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algorithms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electricity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consumption 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forecasting,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including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regression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models,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time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series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analysis,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neural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networks. </a:t>
            </a:r>
            <a:r>
              <a:rPr sz="2700" spc="-7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Evaluating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performance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selecting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suitable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approach</a:t>
            </a:r>
            <a:endParaRPr sz="2700" dirty="0">
              <a:latin typeface="Trebuchet MS"/>
              <a:cs typeface="Trebuchet MS"/>
            </a:endParaRPr>
          </a:p>
          <a:p>
            <a:pPr marR="9525" algn="r">
              <a:lnSpc>
                <a:spcPts val="3225"/>
              </a:lnSpc>
            </a:pP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discussed.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09134" y="3284711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  <p:pic>
        <p:nvPicPr>
          <p:cNvPr id="14" name="Now we-ll move on to the 1">
            <a:hlinkClick r:id="" action="ppaction://media"/>
            <a:extLst>
              <a:ext uri="{FF2B5EF4-FFF2-40B4-BE49-F238E27FC236}">
                <a16:creationId xmlns:a16="http://schemas.microsoft.com/office/drawing/2014/main" id="{58710219-282F-F7BE-3854-95A64CCC0A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89400" y="9132888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90"/>
    </mc:Choice>
    <mc:Fallback>
      <p:transition spd="slow" advTm="13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" objId="14"/>
        <p14:stopEvt time="13588" objId="1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56085" marR="5080" algn="r">
              <a:lnSpc>
                <a:spcPts val="4850"/>
              </a:lnSpc>
              <a:spcBef>
                <a:spcPts val="125"/>
              </a:spcBef>
            </a:pPr>
            <a:r>
              <a:rPr spc="225" dirty="0"/>
              <a:t>Model</a:t>
            </a:r>
            <a:r>
              <a:rPr spc="125" dirty="0"/>
              <a:t> </a:t>
            </a:r>
            <a:r>
              <a:rPr spc="145" dirty="0"/>
              <a:t>Evaluation</a:t>
            </a:r>
            <a:r>
              <a:rPr spc="125" dirty="0"/>
              <a:t> </a:t>
            </a:r>
            <a:r>
              <a:rPr spc="225" dirty="0"/>
              <a:t>and</a:t>
            </a:r>
          </a:p>
          <a:p>
            <a:pPr marL="11856085" marR="5080" algn="r">
              <a:lnSpc>
                <a:spcPts val="4850"/>
              </a:lnSpc>
            </a:pPr>
            <a:r>
              <a:rPr spc="140" dirty="0"/>
              <a:t>Validation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032869" y="4099279"/>
            <a:ext cx="5923915" cy="2084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010" marR="5080" indent="-67945" algn="just">
              <a:lnSpc>
                <a:spcPct val="100099"/>
              </a:lnSpc>
              <a:spcBef>
                <a:spcPts val="95"/>
              </a:spcBef>
            </a:pP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Assessing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reliability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 forecasting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models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crucial.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explore</a:t>
            </a:r>
            <a:r>
              <a:rPr lang="en-US" sz="2700" spc="55" dirty="0">
                <a:solidFill>
                  <a:srgbClr val="FFFFFF"/>
                </a:solidFill>
                <a:latin typeface="Trebuchet MS"/>
                <a:cs typeface="Trebuchet MS"/>
              </a:rPr>
              <a:t> evaluation metrics</a:t>
            </a:r>
            <a:r>
              <a:rPr sz="2700" spc="40" dirty="0"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700" spc="25" dirty="0" err="1">
                <a:solidFill>
                  <a:srgbClr val="FFFFFF"/>
                </a:solidFill>
                <a:latin typeface="Trebuchet MS"/>
                <a:cs typeface="Trebuchet MS"/>
              </a:rPr>
              <a:t>validaton</a:t>
            </a:r>
            <a:r>
              <a:rPr lang="en-US" sz="27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700" spc="25" dirty="0" err="1">
                <a:solidFill>
                  <a:srgbClr val="FFFFFF"/>
                </a:solidFill>
                <a:latin typeface="Trebuchet MS"/>
                <a:cs typeface="Trebuchet MS"/>
              </a:rPr>
              <a:t>tec</a:t>
            </a:r>
            <a:r>
              <a:rPr lang="en-US" sz="2700" spc="30" dirty="0" err="1">
                <a:solidFill>
                  <a:srgbClr val="FFFFFF"/>
                </a:solidFill>
                <a:latin typeface="Trebuchet MS"/>
                <a:cs typeface="Trebuchet MS"/>
              </a:rPr>
              <a:t>hnniques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ensure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Trebuchet MS"/>
                <a:cs typeface="Trebuchet MS"/>
              </a:rPr>
              <a:t>robustness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predictive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models.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908659" y="316499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However just building a 1">
            <a:hlinkClick r:id="" action="ppaction://media"/>
            <a:extLst>
              <a:ext uri="{FF2B5EF4-FFF2-40B4-BE49-F238E27FC236}">
                <a16:creationId xmlns:a16="http://schemas.microsoft.com/office/drawing/2014/main" id="{BE00D2C1-E607-28B7-05FC-EE4DB29C36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21100" y="94615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79"/>
    </mc:Choice>
    <mc:Fallback>
      <p:transition spd="slow" advTm="15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2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13"/>
        <p14:stopEvt time="15048" objId="13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51" y="1115212"/>
            <a:ext cx="8780145" cy="859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50" spc="245" dirty="0"/>
              <a:t>Challenges</a:t>
            </a:r>
            <a:r>
              <a:rPr sz="5450" spc="175" dirty="0"/>
              <a:t> </a:t>
            </a:r>
            <a:r>
              <a:rPr sz="5450" spc="275" dirty="0"/>
              <a:t>and</a:t>
            </a:r>
            <a:r>
              <a:rPr sz="5450" spc="175" dirty="0"/>
              <a:t> </a:t>
            </a:r>
            <a:r>
              <a:rPr sz="5450" spc="215" dirty="0"/>
              <a:t>Limitations</a:t>
            </a:r>
            <a:endParaRPr sz="5450"/>
          </a:p>
        </p:txBody>
      </p:sp>
      <p:sp>
        <p:nvSpPr>
          <p:cNvPr id="10" name="object 10"/>
          <p:cNvSpPr txBox="1"/>
          <p:nvPr/>
        </p:nvSpPr>
        <p:spPr>
          <a:xfrm>
            <a:off x="8622148" y="4083050"/>
            <a:ext cx="6727190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Despite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potential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learning,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there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are inherent </a:t>
            </a:r>
            <a:r>
              <a:rPr lang="en-US" sz="2700" spc="55" dirty="0">
                <a:solidFill>
                  <a:srgbClr val="FFFFFF"/>
                </a:solidFill>
                <a:latin typeface="Trebuchet MS"/>
                <a:cs typeface="Trebuchet MS"/>
              </a:rPr>
              <a:t>challenges</a:t>
            </a:r>
            <a:r>
              <a:rPr sz="2700" spc="55" dirty="0"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700" spc="20" dirty="0">
                <a:solidFill>
                  <a:srgbClr val="FFFFFF"/>
                </a:solidFill>
                <a:latin typeface="Trebuchet MS"/>
                <a:cs typeface="Trebuchet MS"/>
              </a:rPr>
              <a:t>limitation</a:t>
            </a:r>
            <a:r>
              <a:rPr sz="2700" spc="20" dirty="0"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in forecasting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household </a:t>
            </a:r>
            <a:r>
              <a:rPr sz="27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electricity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consumption.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address </a:t>
            </a:r>
            <a:r>
              <a:rPr sz="27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issues </a:t>
            </a:r>
            <a:r>
              <a:rPr sz="2700" spc="125" dirty="0">
                <a:solidFill>
                  <a:srgbClr val="FFFFFF"/>
                </a:solidFill>
                <a:latin typeface="Trebuchet MS"/>
                <a:cs typeface="Trebuchet MS"/>
              </a:rPr>
              <a:t>such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scarcity,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interpretability,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scalability.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Despite the promise of ma 1">
            <a:hlinkClick r:id="" action="ppaction://media"/>
            <a:extLst>
              <a:ext uri="{FF2B5EF4-FFF2-40B4-BE49-F238E27FC236}">
                <a16:creationId xmlns:a16="http://schemas.microsoft.com/office/drawing/2014/main" id="{78B1DA46-1199-29A7-B23A-90E0F2AFDF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84575" y="898366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39"/>
    </mc:Choice>
    <mc:Fallback>
      <p:transition spd="slow" advTm="14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" objId="12"/>
        <p14:stopEvt time="14121" objId="1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47" y="1124737"/>
            <a:ext cx="8775700" cy="77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50" spc="280" dirty="0"/>
              <a:t>Case</a:t>
            </a:r>
            <a:r>
              <a:rPr sz="4950" spc="145" dirty="0"/>
              <a:t> </a:t>
            </a:r>
            <a:r>
              <a:rPr sz="4950" spc="200" dirty="0"/>
              <a:t>Studies</a:t>
            </a:r>
            <a:r>
              <a:rPr sz="4950" spc="150" dirty="0"/>
              <a:t> </a:t>
            </a:r>
            <a:r>
              <a:rPr sz="4950" spc="240" dirty="0"/>
              <a:t>and</a:t>
            </a:r>
            <a:r>
              <a:rPr sz="4950" spc="-25" dirty="0"/>
              <a:t> </a:t>
            </a:r>
            <a:r>
              <a:rPr sz="4950" spc="195" dirty="0"/>
              <a:t>Applications</a:t>
            </a:r>
            <a:endParaRPr sz="4950"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41356" y="3228746"/>
            <a:ext cx="1927796" cy="27810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74980" y="3228746"/>
            <a:ext cx="1909826" cy="35679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620341" y="3147898"/>
            <a:ext cx="6916420" cy="290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Real-world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latin typeface="Trebuchet MS"/>
                <a:cs typeface="Trebuchet MS"/>
              </a:rPr>
              <a:t>case</a:t>
            </a:r>
            <a:r>
              <a:rPr sz="2700" spc="-114" dirty="0">
                <a:latin typeface="Trebuchet MS"/>
                <a:cs typeface="Trebuchet MS"/>
              </a:rPr>
              <a:t> </a:t>
            </a:r>
            <a:r>
              <a:rPr sz="2700" spc="80" dirty="0">
                <a:latin typeface="Trebuchet MS"/>
                <a:cs typeface="Trebuchet MS"/>
              </a:rPr>
              <a:t>studies</a:t>
            </a:r>
            <a:r>
              <a:rPr sz="2700" spc="-125" dirty="0"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latin typeface="Trebuchet MS"/>
                <a:cs typeface="Trebuchet MS"/>
              </a:rPr>
              <a:t>applications</a:t>
            </a:r>
            <a:r>
              <a:rPr sz="2700" spc="-130" dirty="0"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00" spc="-7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machine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learning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electricity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consumption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forecasting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presented. </a:t>
            </a:r>
            <a:r>
              <a:rPr sz="2700" spc="-7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examine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successful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implementations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their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impact </a:t>
            </a:r>
            <a:r>
              <a:rPr sz="2700" spc="17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2700" spc="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energy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eﬃciency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140" dirty="0">
                <a:solidFill>
                  <a:srgbClr val="FFFFFF"/>
                </a:solidFill>
                <a:latin typeface="Trebuchet MS"/>
                <a:cs typeface="Trebuchet MS"/>
              </a:rPr>
              <a:t>demand </a:t>
            </a:r>
            <a:r>
              <a:rPr sz="27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management.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To illustrate the practic 1">
            <a:hlinkClick r:id="" action="ppaction://media"/>
            <a:extLst>
              <a:ext uri="{FF2B5EF4-FFF2-40B4-BE49-F238E27FC236}">
                <a16:creationId xmlns:a16="http://schemas.microsoft.com/office/drawing/2014/main" id="{07CC2CA8-4F78-078B-DE06-5F8E6BFCFE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428788" y="8751888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79"/>
    </mc:Choice>
    <mc:Fallback>
      <p:transition spd="slow" advTm="15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12"/>
        <p14:stopEvt time="14467" objId="12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422</Words>
  <Application>Microsoft Office PowerPoint</Application>
  <PresentationFormat>Custom</PresentationFormat>
  <Paragraphs>30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</vt:lpstr>
      <vt:lpstr>Tahoma</vt:lpstr>
      <vt:lpstr>Trebuchet MS</vt:lpstr>
      <vt:lpstr>Office Theme</vt:lpstr>
      <vt:lpstr>BY SENTHIL KUMARAN.M</vt:lpstr>
      <vt:lpstr>Introduction</vt:lpstr>
      <vt:lpstr>Electricity Consumption Trends</vt:lpstr>
      <vt:lpstr>Data Collection and  Preprocessing</vt:lpstr>
      <vt:lpstr>Feature Engineering</vt:lpstr>
      <vt:lpstr>Machine Learning Models</vt:lpstr>
      <vt:lpstr>Model Evaluation and Validation</vt:lpstr>
      <vt:lpstr>Challenges and Limitations</vt:lpstr>
      <vt:lpstr>Case Studies and Applications</vt:lpstr>
      <vt:lpstr>Future Directions</vt:lpstr>
      <vt:lpstr>Ethical and Social Considerations</vt:lpstr>
      <vt:lpstr>Conclusion</vt:lpstr>
      <vt:lpstr>Thank Y0U!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SENTHILKUMARAN</dc:creator>
  <cp:lastModifiedBy>senthil kumaran</cp:lastModifiedBy>
  <cp:revision>2</cp:revision>
  <dcterms:created xsi:type="dcterms:W3CDTF">2024-06-26T17:19:48Z</dcterms:created>
  <dcterms:modified xsi:type="dcterms:W3CDTF">2024-06-26T18:58:59Z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2024-06-26T00:00:00Z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2024-06-26T00:00:00Z</vt:filetime>
  </property>
</Properties>
</file>